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F71AEC4-7558-4158-B43D-4816D91B44A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543C903-ED3B-447B-9AE1-4B730445E73A}" type="datetimeFigureOut">
              <a:rPr lang="en-US" smtClean="0"/>
              <a:t>10/9/2018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Legal Environment of Business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7696200" cy="1905000"/>
          </a:xfrm>
        </p:spPr>
        <p:txBody>
          <a:bodyPr>
            <a:normAutofit/>
          </a:bodyPr>
          <a:lstStyle/>
          <a:p>
            <a:r>
              <a:rPr lang="en-US" sz="4200" dirty="0"/>
              <a:t>Contract Performance and Breach</a:t>
            </a:r>
          </a:p>
          <a:p>
            <a:endParaRPr lang="en-US" sz="4200" dirty="0"/>
          </a:p>
          <a:p>
            <a:pPr algn="r"/>
            <a:r>
              <a:rPr lang="en-US" dirty="0"/>
              <a:t>Professor Alexandria </a:t>
            </a:r>
            <a:r>
              <a:rPr lang="en-US" dirty="0" err="1"/>
              <a:t>Zylstra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1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229600" cy="1143000"/>
          </a:xfrm>
        </p:spPr>
        <p:txBody>
          <a:bodyPr/>
          <a:lstStyle/>
          <a:p>
            <a:r>
              <a:rPr lang="en-US" sz="4200" dirty="0"/>
              <a:t>Contract Validity and Enforceability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7924800" cy="5029200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Requirements of a Valid Contract:</a:t>
            </a:r>
          </a:p>
          <a:p>
            <a:pPr lvl="1"/>
            <a:r>
              <a:rPr lang="en-US" sz="2800" dirty="0"/>
              <a:t>Agreement (Offer &amp; Acceptance)</a:t>
            </a:r>
          </a:p>
          <a:p>
            <a:pPr lvl="1"/>
            <a:r>
              <a:rPr lang="en-US" sz="2800" dirty="0"/>
              <a:t>Consideration: bargained-for-exchange</a:t>
            </a:r>
          </a:p>
          <a:p>
            <a:pPr lvl="1"/>
            <a:r>
              <a:rPr lang="en-US" sz="2800" dirty="0"/>
              <a:t>Contractual Capacity</a:t>
            </a:r>
          </a:p>
          <a:p>
            <a:pPr lvl="1"/>
            <a:r>
              <a:rPr lang="en-US" sz="2800" dirty="0"/>
              <a:t>Legality: purpose of contract must be legal at the time of execution</a:t>
            </a:r>
          </a:p>
          <a:p>
            <a:pPr marL="411480" lvl="1" indent="0">
              <a:buNone/>
            </a:pPr>
            <a:endParaRPr lang="en-US" sz="2800" dirty="0"/>
          </a:p>
          <a:p>
            <a:r>
              <a:rPr lang="en-US" sz="2800" b="1" dirty="0"/>
              <a:t>Defenses to the Enforceability of a Valid Contract:</a:t>
            </a:r>
          </a:p>
          <a:p>
            <a:pPr lvl="1"/>
            <a:r>
              <a:rPr lang="en-US" sz="2800" dirty="0"/>
              <a:t>Lack of voluntary consent</a:t>
            </a:r>
          </a:p>
          <a:p>
            <a:pPr lvl="1"/>
            <a:r>
              <a:rPr lang="en-US" sz="2800" dirty="0"/>
              <a:t>Improper form: some types of contracts must be in writing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33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1143000"/>
          </a:xfrm>
        </p:spPr>
        <p:txBody>
          <a:bodyPr/>
          <a:lstStyle/>
          <a:p>
            <a:r>
              <a:rPr lang="en-US" sz="4400" dirty="0"/>
              <a:t>Defenses to Contract Enforcement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382000" cy="57150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Lack of Voluntary Consent/Lack of Genuineness of Assent</a:t>
            </a:r>
          </a:p>
          <a:p>
            <a:pPr lvl="1"/>
            <a:r>
              <a:rPr lang="en-US" b="1" dirty="0"/>
              <a:t>Mistake</a:t>
            </a:r>
          </a:p>
          <a:p>
            <a:pPr lvl="2"/>
            <a:r>
              <a:rPr lang="en-US" sz="2000" dirty="0"/>
              <a:t>Mistake of fact (</a:t>
            </a:r>
            <a:r>
              <a:rPr lang="en-US" sz="2000" i="1" dirty="0"/>
              <a:t>may</a:t>
            </a:r>
            <a:r>
              <a:rPr lang="en-US" sz="2000" dirty="0"/>
              <a:t> allow a contract to be voided (rescinded)) versus mistake of value (contract cannot be rescinded)</a:t>
            </a:r>
          </a:p>
          <a:p>
            <a:pPr lvl="3"/>
            <a:r>
              <a:rPr lang="en-US" sz="1900" dirty="0"/>
              <a:t>Bilateral mistake of fact</a:t>
            </a:r>
          </a:p>
          <a:p>
            <a:pPr lvl="3"/>
            <a:r>
              <a:rPr lang="en-US" sz="1900" dirty="0"/>
              <a:t>Unilateral mistake of fact: cannot be rescinded </a:t>
            </a:r>
            <a:r>
              <a:rPr lang="en-US" sz="1900" u="sng" dirty="0"/>
              <a:t>unless</a:t>
            </a:r>
            <a:r>
              <a:rPr lang="en-US" sz="1900" dirty="0"/>
              <a:t>: non-mistaken party to the contract knows or should have known, </a:t>
            </a:r>
            <a:r>
              <a:rPr lang="en-US" sz="1900" u="sng" dirty="0"/>
              <a:t>OR</a:t>
            </a:r>
            <a:r>
              <a:rPr lang="en-US" sz="1900" dirty="0"/>
              <a:t> mistake was due to a mathematical mistake and was not gross negligence.</a:t>
            </a:r>
          </a:p>
          <a:p>
            <a:pPr lvl="4"/>
            <a:r>
              <a:rPr lang="en-US" sz="1800" dirty="0"/>
              <a:t>Ex. Company ABC is accepting bids to build a high-rise apartment. Ten bids come in above $100M. One bid comes in at $30M. ABC quickly signs with the lowest bidder, who then realizes error. ABC should have known the bidder made an error, therefore the bidder can ask the court for rescission.</a:t>
            </a:r>
          </a:p>
          <a:p>
            <a:pPr lvl="3"/>
            <a:endParaRPr lang="en-US" sz="800" dirty="0"/>
          </a:p>
          <a:p>
            <a:pPr lvl="1"/>
            <a:r>
              <a:rPr lang="en-US" b="1" dirty="0"/>
              <a:t>Fraudulent Misrepresentation</a:t>
            </a:r>
            <a:r>
              <a:rPr lang="en-US" dirty="0"/>
              <a:t>: voidable by innocent party (rescission)</a:t>
            </a:r>
          </a:p>
          <a:p>
            <a:pPr lvl="2"/>
            <a:r>
              <a:rPr lang="en-US" dirty="0"/>
              <a:t>Requirements: intentional misrepresentation of material fact, reliance, injury</a:t>
            </a:r>
          </a:p>
          <a:p>
            <a:pPr lvl="2"/>
            <a:endParaRPr lang="en-US" sz="800" dirty="0"/>
          </a:p>
          <a:p>
            <a:pPr lvl="1"/>
            <a:r>
              <a:rPr lang="en-US" b="1" dirty="0"/>
              <a:t>Undue Influence</a:t>
            </a:r>
            <a:r>
              <a:rPr lang="en-US" dirty="0"/>
              <a:t>: voidable by innocent party (rescission)</a:t>
            </a:r>
          </a:p>
          <a:p>
            <a:pPr lvl="1"/>
            <a:endParaRPr lang="en-US" sz="800" dirty="0"/>
          </a:p>
          <a:p>
            <a:pPr lvl="1"/>
            <a:r>
              <a:rPr lang="en-US" b="1" dirty="0"/>
              <a:t>Duress</a:t>
            </a:r>
            <a:r>
              <a:rPr lang="en-US" dirty="0"/>
              <a:t>: voidable by innocent party (rescission)</a:t>
            </a:r>
          </a:p>
          <a:p>
            <a:pPr lvl="1"/>
            <a:endParaRPr lang="en-US" sz="800" dirty="0"/>
          </a:p>
          <a:p>
            <a:r>
              <a:rPr lang="en-US" dirty="0"/>
              <a:t>Statute of Frauds: Writing Requirement</a:t>
            </a:r>
          </a:p>
        </p:txBody>
      </p:sp>
    </p:spTree>
    <p:extLst>
      <p:ext uri="{BB962C8B-B14F-4D97-AF65-F5344CB8AC3E}">
        <p14:creationId xmlns:p14="http://schemas.microsoft.com/office/powerpoint/2010/main" val="5421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620000" cy="990600"/>
          </a:xfrm>
        </p:spPr>
        <p:txBody>
          <a:bodyPr/>
          <a:lstStyle/>
          <a:p>
            <a:r>
              <a:rPr lang="en-US" dirty="0"/>
              <a:t>Contract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458200" cy="5791200"/>
          </a:xfrm>
        </p:spPr>
        <p:txBody>
          <a:bodyPr>
            <a:noAutofit/>
          </a:bodyPr>
          <a:lstStyle/>
          <a:p>
            <a:pPr marL="548640" indent="-411480">
              <a:spcBef>
                <a:spcPts val="0"/>
              </a:spcBef>
              <a:defRPr/>
            </a:pPr>
            <a:r>
              <a:rPr lang="en-US" sz="2800" b="1" dirty="0"/>
              <a:t>A party may be discharged (released) from a contract by:</a:t>
            </a:r>
          </a:p>
          <a:p>
            <a:pPr marL="868680" lvl="1" indent="-283464">
              <a:spcBef>
                <a:spcPts val="0"/>
              </a:spcBef>
              <a:defRPr/>
            </a:pPr>
            <a:endParaRPr lang="en-US" sz="800" dirty="0"/>
          </a:p>
          <a:p>
            <a:pPr marL="868680" lvl="1" indent="-283464">
              <a:spcBef>
                <a:spcPts val="0"/>
              </a:spcBef>
              <a:defRPr/>
            </a:pPr>
            <a:r>
              <a:rPr lang="en-US" sz="2800" dirty="0"/>
              <a:t>1. Discharge by Performance</a:t>
            </a:r>
          </a:p>
          <a:p>
            <a:pPr marL="1234440" lvl="2" indent="-283464">
              <a:spcBef>
                <a:spcPts val="0"/>
              </a:spcBef>
              <a:defRPr/>
            </a:pPr>
            <a:r>
              <a:rPr lang="en-US" sz="2800" u="sng" dirty="0"/>
              <a:t>Complete</a:t>
            </a:r>
            <a:r>
              <a:rPr lang="en-US" sz="2800" dirty="0"/>
              <a:t> Performance</a:t>
            </a:r>
          </a:p>
          <a:p>
            <a:pPr marL="1234440" lvl="2" indent="-283464">
              <a:spcBef>
                <a:spcPts val="0"/>
              </a:spcBef>
              <a:defRPr/>
            </a:pPr>
            <a:r>
              <a:rPr lang="en-US" sz="2800" u="sng" dirty="0"/>
              <a:t>Substantial</a:t>
            </a:r>
            <a:r>
              <a:rPr lang="en-US" sz="2800" dirty="0"/>
              <a:t> Performance (minor breach): remedy?</a:t>
            </a:r>
          </a:p>
          <a:p>
            <a:pPr marL="1268730" lvl="2" indent="-283464">
              <a:spcBef>
                <a:spcPts val="0"/>
              </a:spcBef>
              <a:defRPr/>
            </a:pPr>
            <a:r>
              <a:rPr lang="en-US" sz="2800" u="sng" dirty="0"/>
              <a:t>Material Breach </a:t>
            </a:r>
            <a:r>
              <a:rPr lang="en-US" sz="2800" dirty="0"/>
              <a:t>of Contract: remedy?</a:t>
            </a:r>
          </a:p>
          <a:p>
            <a:pPr marL="585216" lvl="1" indent="0">
              <a:spcBef>
                <a:spcPts val="0"/>
              </a:spcBef>
              <a:buNone/>
              <a:defRPr/>
            </a:pPr>
            <a:endParaRPr lang="en-US" sz="2800" dirty="0"/>
          </a:p>
          <a:p>
            <a:pPr marL="868680" lvl="1" indent="-283464">
              <a:spcBef>
                <a:spcPts val="0"/>
              </a:spcBef>
              <a:defRPr/>
            </a:pPr>
            <a:r>
              <a:rPr lang="en-US" sz="2800" dirty="0"/>
              <a:t>2. A condition occurring -- or not occurring. </a:t>
            </a:r>
          </a:p>
          <a:p>
            <a:pPr marL="868680" lvl="1" indent="-283464">
              <a:spcBef>
                <a:spcPts val="0"/>
              </a:spcBef>
              <a:defRPr/>
            </a:pPr>
            <a:endParaRPr lang="en-US" sz="2800" dirty="0"/>
          </a:p>
          <a:p>
            <a:pPr marL="868680" lvl="1" indent="-283464">
              <a:spcBef>
                <a:spcPts val="0"/>
              </a:spcBef>
              <a:defRPr/>
            </a:pPr>
            <a:r>
              <a:rPr lang="en-US" sz="2800" dirty="0"/>
              <a:t>3. Agreement of the parties</a:t>
            </a:r>
          </a:p>
          <a:p>
            <a:pPr marL="868680" lvl="1" indent="-283464">
              <a:spcBef>
                <a:spcPts val="0"/>
              </a:spcBef>
              <a:defRPr/>
            </a:pPr>
            <a:endParaRPr lang="en-US" sz="2800" dirty="0"/>
          </a:p>
          <a:p>
            <a:pPr marL="868680" lvl="1" indent="-283464">
              <a:spcBef>
                <a:spcPts val="0"/>
              </a:spcBef>
              <a:defRPr/>
            </a:pPr>
            <a:r>
              <a:rPr lang="en-US" sz="2800" dirty="0"/>
              <a:t>4. Operation of law</a:t>
            </a:r>
          </a:p>
          <a:p>
            <a:pPr marL="868680" lvl="1" indent="-283464">
              <a:spcBef>
                <a:spcPts val="0"/>
              </a:spcBef>
              <a:defRPr/>
            </a:pPr>
            <a:endParaRPr lang="en-US" sz="2400" dirty="0"/>
          </a:p>
          <a:p>
            <a:pPr marL="868680" lvl="1" indent="-283464">
              <a:spcBef>
                <a:spcPts val="0"/>
              </a:spcBef>
              <a:defRPr/>
            </a:pPr>
            <a:endParaRPr lang="en-US" sz="2400" dirty="0"/>
          </a:p>
          <a:p>
            <a:pPr marL="585216" lvl="1" indent="0">
              <a:spcBef>
                <a:spcPts val="0"/>
              </a:spcBef>
              <a:buNone/>
              <a:defRPr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869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077200" cy="838200"/>
          </a:xfrm>
        </p:spPr>
        <p:txBody>
          <a:bodyPr/>
          <a:lstStyle/>
          <a:p>
            <a:r>
              <a:rPr lang="en-US" dirty="0"/>
              <a:t>Contract Breach – </a:t>
            </a:r>
            <a:r>
              <a:rPr lang="en-US" sz="2800" dirty="0"/>
              <a:t>What can be recovered?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229600" cy="5791200"/>
          </a:xfrm>
        </p:spPr>
        <p:txBody>
          <a:bodyPr>
            <a:noAutofit/>
          </a:bodyPr>
          <a:lstStyle/>
          <a:p>
            <a:r>
              <a:rPr lang="en-US" sz="2400" b="1" dirty="0"/>
              <a:t>Legal Remedies</a:t>
            </a:r>
          </a:p>
          <a:p>
            <a:pPr lvl="1"/>
            <a:r>
              <a:rPr lang="en-US" b="1" dirty="0"/>
              <a:t>Monetary Damages available in breach of contract cases:</a:t>
            </a:r>
          </a:p>
          <a:p>
            <a:pPr lvl="2"/>
            <a:r>
              <a:rPr lang="en-US" sz="2000" dirty="0"/>
              <a:t>Compensatory: loss of the bargain</a:t>
            </a:r>
          </a:p>
          <a:p>
            <a:pPr lvl="2"/>
            <a:r>
              <a:rPr lang="en-US" sz="2000" dirty="0"/>
              <a:t>Consequential: other foreseeable damages</a:t>
            </a:r>
          </a:p>
          <a:p>
            <a:pPr lvl="2"/>
            <a:r>
              <a:rPr lang="en-US" sz="2000" dirty="0"/>
              <a:t>Liquidated: set amount in event of future breach</a:t>
            </a:r>
          </a:p>
          <a:p>
            <a:pPr lvl="2"/>
            <a:r>
              <a:rPr lang="en-US" sz="2000" dirty="0"/>
              <a:t>Nominal: where no monetary loss proven</a:t>
            </a:r>
          </a:p>
          <a:p>
            <a:pPr marL="411480" lvl="1" indent="0">
              <a:buNone/>
            </a:pPr>
            <a:endParaRPr lang="en-US" sz="800" dirty="0"/>
          </a:p>
          <a:p>
            <a:r>
              <a:rPr lang="en-US" sz="2400" b="1" dirty="0"/>
              <a:t>Equitable Remedies</a:t>
            </a:r>
          </a:p>
          <a:p>
            <a:pPr lvl="1"/>
            <a:r>
              <a:rPr lang="en-US" sz="2200" dirty="0"/>
              <a:t>Rescission: When is it available? What does it usually require?</a:t>
            </a:r>
          </a:p>
          <a:p>
            <a:pPr lvl="1"/>
            <a:r>
              <a:rPr lang="en-US" sz="2200" dirty="0"/>
              <a:t>Specific Performance: When is it available?</a:t>
            </a:r>
          </a:p>
          <a:p>
            <a:pPr lvl="1"/>
            <a:r>
              <a:rPr lang="en-US" sz="2200" dirty="0"/>
              <a:t>Reformation: When is it available?</a:t>
            </a:r>
          </a:p>
          <a:p>
            <a:pPr lvl="1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93696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818</TotalTime>
  <Words>389</Words>
  <Application>Microsoft Office PowerPoint</Application>
  <PresentationFormat>On-screen Show (4:3)</PresentationFormat>
  <Paragraphs>56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Cambria</vt:lpstr>
      <vt:lpstr>Adjacency</vt:lpstr>
      <vt:lpstr>Legal Environment of Business</vt:lpstr>
      <vt:lpstr>Contract Validity and Enforceability</vt:lpstr>
      <vt:lpstr>Defenses to Contract Enforcement</vt:lpstr>
      <vt:lpstr>Contract Performance</vt:lpstr>
      <vt:lpstr>Contract Breach – What can be recovered?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Legal Environment of Business</dc:title>
  <dc:creator>Andria</dc:creator>
  <cp:lastModifiedBy>Acer</cp:lastModifiedBy>
  <cp:revision>42</cp:revision>
  <dcterms:created xsi:type="dcterms:W3CDTF">2014-09-01T01:24:52Z</dcterms:created>
  <dcterms:modified xsi:type="dcterms:W3CDTF">2018-10-09T23:57:28Z</dcterms:modified>
</cp:coreProperties>
</file>